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66" r:id="rId2"/>
    <p:sldId id="267" r:id="rId3"/>
    <p:sldId id="257" r:id="rId4"/>
    <p:sldId id="259" r:id="rId5"/>
    <p:sldId id="260" r:id="rId6"/>
    <p:sldId id="258" r:id="rId7"/>
    <p:sldId id="264" r:id="rId8"/>
    <p:sldId id="265" r:id="rId9"/>
    <p:sldId id="268" r:id="rId10"/>
    <p:sldId id="256" r:id="rId11"/>
    <p:sldId id="261" r:id="rId12"/>
    <p:sldId id="270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39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1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537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1021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403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920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568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249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96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58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8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3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338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8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89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5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4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3BBCF-057D-4693-A397-D5BF29C33C4C}" type="datetimeFigureOut">
              <a:rPr lang="ru-RU" smtClean="0"/>
              <a:t>30.01.2024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95597-45FE-4DB4-993F-51D413CD1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145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B8BD2E-A87B-99F5-50FD-5D8DEEE94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480" y="1304022"/>
            <a:ext cx="8791575" cy="2387600"/>
          </a:xfrm>
        </p:spPr>
        <p:txBody>
          <a:bodyPr/>
          <a:lstStyle/>
          <a:p>
            <a:pPr algn="ctr"/>
            <a:r>
              <a:rPr lang="ru-RU" dirty="0"/>
              <a:t>Обнаружение нарушителей без каски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1147CE-A32C-42EA-E35B-CE0657BF0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712" y="201853"/>
            <a:ext cx="3362815" cy="13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7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3F80A-93E3-52A2-1C2C-CBFDA1338FCD}"/>
              </a:ext>
            </a:extLst>
          </p:cNvPr>
          <p:cNvSpPr txBox="1"/>
          <p:nvPr/>
        </p:nvSpPr>
        <p:spPr>
          <a:xfrm>
            <a:off x="2924972" y="135284"/>
            <a:ext cx="6342056" cy="83099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Создание </a:t>
            </a:r>
            <a:r>
              <a:rPr lang="en-US" sz="2400" b="1" dirty="0"/>
              <a:t>web</a:t>
            </a:r>
            <a:r>
              <a:rPr lang="ru-RU" sz="2400" b="1" dirty="0"/>
              <a:t>-приложения для показа результата работы нейросети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EDC2C-1D9F-6634-168A-12429F105189}"/>
              </a:ext>
            </a:extLst>
          </p:cNvPr>
          <p:cNvSpPr txBox="1"/>
          <p:nvPr/>
        </p:nvSpPr>
        <p:spPr>
          <a:xfrm>
            <a:off x="246186" y="1159399"/>
            <a:ext cx="3681108" cy="28623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000" dirty="0"/>
              <a:t>Примененные технологии: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FastApi</a:t>
            </a:r>
            <a:r>
              <a:rPr lang="en-US" sz="2000" dirty="0"/>
              <a:t> (</a:t>
            </a:r>
            <a:r>
              <a:rPr lang="ru-RU" sz="2000" dirty="0"/>
              <a:t>для запуска приложения</a:t>
            </a:r>
            <a:r>
              <a:rPr lang="en-US" sz="2000" dirty="0"/>
              <a:t>)</a:t>
            </a:r>
            <a:endParaRPr lang="ru-RU" sz="2000" dirty="0"/>
          </a:p>
          <a:p>
            <a:pPr marL="342900" indent="-342900">
              <a:buAutoNum type="arabicPeriod"/>
            </a:pPr>
            <a:r>
              <a:rPr lang="en-US" sz="2000" dirty="0"/>
              <a:t>Python </a:t>
            </a:r>
            <a:r>
              <a:rPr lang="ru-RU" sz="2000" dirty="0"/>
              <a:t>– для серверной части</a:t>
            </a:r>
          </a:p>
          <a:p>
            <a:pPr marL="342900" indent="-342900">
              <a:buAutoNum type="arabicPeriod"/>
            </a:pPr>
            <a:r>
              <a:rPr lang="en-US" sz="2000" dirty="0"/>
              <a:t>Html</a:t>
            </a:r>
            <a:r>
              <a:rPr lang="ru-RU" sz="2000" dirty="0"/>
              <a:t>, </a:t>
            </a:r>
            <a:r>
              <a:rPr lang="en-US" sz="2000" dirty="0"/>
              <a:t>JS, CSS </a:t>
            </a:r>
            <a:r>
              <a:rPr lang="ru-RU" sz="2000" dirty="0"/>
              <a:t>– для клиентской части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Telegram – </a:t>
            </a:r>
            <a:r>
              <a:rPr lang="ru-RU" sz="2000" dirty="0"/>
              <a:t>для получения изображений нарушителей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4C20ED3-DD74-1504-E1EE-A159FFF7BF98}"/>
              </a:ext>
            </a:extLst>
          </p:cNvPr>
          <p:cNvSpPr/>
          <p:nvPr/>
        </p:nvSpPr>
        <p:spPr>
          <a:xfrm>
            <a:off x="4567197" y="1061754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main.py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D4F747B-8158-5FDD-3F3C-AB5F648931B9}"/>
              </a:ext>
            </a:extLst>
          </p:cNvPr>
          <p:cNvSpPr/>
          <p:nvPr/>
        </p:nvSpPr>
        <p:spPr>
          <a:xfrm>
            <a:off x="6607768" y="3498939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Index.html</a:t>
            </a:r>
            <a:endParaRPr lang="ru-RU" dirty="0"/>
          </a:p>
        </p:txBody>
      </p:sp>
      <p:sp>
        <p:nvSpPr>
          <p:cNvPr id="7" name="Прямоугольник: один скругленный угол 6">
            <a:extLst>
              <a:ext uri="{FF2B5EF4-FFF2-40B4-BE49-F238E27FC236}">
                <a16:creationId xmlns:a16="http://schemas.microsoft.com/office/drawing/2014/main" id="{A528501F-04F0-70A0-C67A-056ED701E9F5}"/>
              </a:ext>
            </a:extLst>
          </p:cNvPr>
          <p:cNvSpPr/>
          <p:nvPr/>
        </p:nvSpPr>
        <p:spPr>
          <a:xfrm>
            <a:off x="4588862" y="3498939"/>
            <a:ext cx="1559169" cy="574431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templates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6F09B72-E64C-B18C-5ECC-473E2FA508E4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6148031" y="3786155"/>
            <a:ext cx="4597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600B57-F36F-C79C-7C41-32F6DF298823}"/>
              </a:ext>
            </a:extLst>
          </p:cNvPr>
          <p:cNvSpPr/>
          <p:nvPr/>
        </p:nvSpPr>
        <p:spPr>
          <a:xfrm>
            <a:off x="8626676" y="4448505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Index.css</a:t>
            </a:r>
            <a:endParaRPr lang="ru-RU" dirty="0"/>
          </a:p>
        </p:txBody>
      </p:sp>
      <p:sp>
        <p:nvSpPr>
          <p:cNvPr id="11" name="Прямоугольник: один скругленный угол 10">
            <a:extLst>
              <a:ext uri="{FF2B5EF4-FFF2-40B4-BE49-F238E27FC236}">
                <a16:creationId xmlns:a16="http://schemas.microsoft.com/office/drawing/2014/main" id="{0908BE5F-6C64-B4AC-CDAD-38ACF6A9DC8C}"/>
              </a:ext>
            </a:extLst>
          </p:cNvPr>
          <p:cNvSpPr/>
          <p:nvPr/>
        </p:nvSpPr>
        <p:spPr>
          <a:xfrm>
            <a:off x="4588862" y="4448506"/>
            <a:ext cx="1559169" cy="574431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6403989-C224-DFFC-F093-978AC12B27DF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148031" y="4735721"/>
            <a:ext cx="4597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: один скругленный угол 15">
            <a:extLst>
              <a:ext uri="{FF2B5EF4-FFF2-40B4-BE49-F238E27FC236}">
                <a16:creationId xmlns:a16="http://schemas.microsoft.com/office/drawing/2014/main" id="{D8ADAAB9-B9CC-E87F-3EF1-B6A62F54931E}"/>
              </a:ext>
            </a:extLst>
          </p:cNvPr>
          <p:cNvSpPr/>
          <p:nvPr/>
        </p:nvSpPr>
        <p:spPr>
          <a:xfrm>
            <a:off x="6607768" y="4448505"/>
            <a:ext cx="1559169" cy="574431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css</a:t>
            </a:r>
            <a:endParaRPr lang="ru-RU" dirty="0"/>
          </a:p>
        </p:txBody>
      </p:sp>
      <p:sp>
        <p:nvSpPr>
          <p:cNvPr id="18" name="Прямоугольник: один скругленный угол 17">
            <a:extLst>
              <a:ext uri="{FF2B5EF4-FFF2-40B4-BE49-F238E27FC236}">
                <a16:creationId xmlns:a16="http://schemas.microsoft.com/office/drawing/2014/main" id="{4396B05E-1F5F-F3CE-F5B8-B849DEFDF0C9}"/>
              </a:ext>
            </a:extLst>
          </p:cNvPr>
          <p:cNvSpPr/>
          <p:nvPr/>
        </p:nvSpPr>
        <p:spPr>
          <a:xfrm>
            <a:off x="6607768" y="5052323"/>
            <a:ext cx="1559169" cy="574431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js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7866BB-5DC6-A43D-161E-03D1DFBD64DA}"/>
              </a:ext>
            </a:extLst>
          </p:cNvPr>
          <p:cNvSpPr/>
          <p:nvPr/>
        </p:nvSpPr>
        <p:spPr>
          <a:xfrm>
            <a:off x="8626676" y="5052323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Index.js</a:t>
            </a:r>
            <a:endParaRPr lang="ru-RU" dirty="0"/>
          </a:p>
        </p:txBody>
      </p:sp>
      <p:sp>
        <p:nvSpPr>
          <p:cNvPr id="20" name="Прямоугольник: один скругленный угол 19">
            <a:extLst>
              <a:ext uri="{FF2B5EF4-FFF2-40B4-BE49-F238E27FC236}">
                <a16:creationId xmlns:a16="http://schemas.microsoft.com/office/drawing/2014/main" id="{6C71C8D5-0BA2-BE08-D2FE-A08AF343260E}"/>
              </a:ext>
            </a:extLst>
          </p:cNvPr>
          <p:cNvSpPr/>
          <p:nvPr/>
        </p:nvSpPr>
        <p:spPr>
          <a:xfrm>
            <a:off x="6607768" y="5661605"/>
            <a:ext cx="1559169" cy="574431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6D759A-DCB7-F411-9FD7-7F0DE1EBD270}"/>
              </a:ext>
            </a:extLst>
          </p:cNvPr>
          <p:cNvSpPr/>
          <p:nvPr/>
        </p:nvSpPr>
        <p:spPr>
          <a:xfrm>
            <a:off x="8626676" y="5755708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Fon.jpg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B4DED64-3BAB-779E-D061-0850C3F020AA}"/>
              </a:ext>
            </a:extLst>
          </p:cNvPr>
          <p:cNvSpPr/>
          <p:nvPr/>
        </p:nvSpPr>
        <p:spPr>
          <a:xfrm>
            <a:off x="9865999" y="6089497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logo.jpg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C28BF04-5E43-6D3F-0160-E70A7AF15365}"/>
              </a:ext>
            </a:extLst>
          </p:cNvPr>
          <p:cNvCxnSpPr>
            <a:cxnSpLocks/>
          </p:cNvCxnSpPr>
          <p:nvPr/>
        </p:nvCxnSpPr>
        <p:spPr>
          <a:xfrm flipV="1">
            <a:off x="8166937" y="4761698"/>
            <a:ext cx="4597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0C46D9E-13E8-1E7D-76F9-E955DFB68E92}"/>
              </a:ext>
            </a:extLst>
          </p:cNvPr>
          <p:cNvCxnSpPr>
            <a:cxnSpLocks/>
          </p:cNvCxnSpPr>
          <p:nvPr/>
        </p:nvCxnSpPr>
        <p:spPr>
          <a:xfrm flipV="1">
            <a:off x="8166937" y="5350384"/>
            <a:ext cx="4597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A68AC9-167F-CBC0-ECC3-30C2FBB3E74A}"/>
              </a:ext>
            </a:extLst>
          </p:cNvPr>
          <p:cNvCxnSpPr>
            <a:cxnSpLocks/>
          </p:cNvCxnSpPr>
          <p:nvPr/>
        </p:nvCxnSpPr>
        <p:spPr>
          <a:xfrm flipV="1">
            <a:off x="8166937" y="6057178"/>
            <a:ext cx="45973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6F1087B-EB33-EB34-E913-CFD37EC867B3}"/>
              </a:ext>
            </a:extLst>
          </p:cNvPr>
          <p:cNvCxnSpPr>
            <a:cxnSpLocks/>
          </p:cNvCxnSpPr>
          <p:nvPr/>
        </p:nvCxnSpPr>
        <p:spPr>
          <a:xfrm>
            <a:off x="8166937" y="6224074"/>
            <a:ext cx="1699062" cy="313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Прямоугольник: один скругленный угол 27">
            <a:extLst>
              <a:ext uri="{FF2B5EF4-FFF2-40B4-BE49-F238E27FC236}">
                <a16:creationId xmlns:a16="http://schemas.microsoft.com/office/drawing/2014/main" id="{BD71CF0E-0B9B-9103-A9F9-68A954191D2B}"/>
              </a:ext>
            </a:extLst>
          </p:cNvPr>
          <p:cNvSpPr/>
          <p:nvPr/>
        </p:nvSpPr>
        <p:spPr>
          <a:xfrm>
            <a:off x="4588862" y="1856530"/>
            <a:ext cx="1559169" cy="574431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</a:t>
            </a:r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85A5C3F-23B5-1440-E9DC-97507C7FEB75}"/>
              </a:ext>
            </a:extLst>
          </p:cNvPr>
          <p:cNvSpPr/>
          <p:nvPr/>
        </p:nvSpPr>
        <p:spPr>
          <a:xfrm>
            <a:off x="6559367" y="1627910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Person1.jpg</a:t>
            </a:r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31A6FB7-B7E9-89FC-C2A7-71F7719AA372}"/>
              </a:ext>
            </a:extLst>
          </p:cNvPr>
          <p:cNvSpPr/>
          <p:nvPr/>
        </p:nvSpPr>
        <p:spPr>
          <a:xfrm>
            <a:off x="7953319" y="1381727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Person2.jpg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2DB0631-1346-5D43-71D8-FB855F7B749A}"/>
              </a:ext>
            </a:extLst>
          </p:cNvPr>
          <p:cNvSpPr/>
          <p:nvPr/>
        </p:nvSpPr>
        <p:spPr>
          <a:xfrm>
            <a:off x="9101811" y="1024582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Person2.jpg</a:t>
            </a:r>
            <a:endParaRPr lang="ru-RU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65D895C-155B-E606-43CB-857163650B81}"/>
              </a:ext>
            </a:extLst>
          </p:cNvPr>
          <p:cNvCxnSpPr>
            <a:cxnSpLocks/>
          </p:cNvCxnSpPr>
          <p:nvPr/>
        </p:nvCxnSpPr>
        <p:spPr>
          <a:xfrm>
            <a:off x="6126366" y="2068542"/>
            <a:ext cx="4330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Прямоугольник: один скругленный угол 34">
            <a:extLst>
              <a:ext uri="{FF2B5EF4-FFF2-40B4-BE49-F238E27FC236}">
                <a16:creationId xmlns:a16="http://schemas.microsoft.com/office/drawing/2014/main" id="{D868CF76-933E-2EF8-5F9E-5E7343750AB8}"/>
              </a:ext>
            </a:extLst>
          </p:cNvPr>
          <p:cNvSpPr/>
          <p:nvPr/>
        </p:nvSpPr>
        <p:spPr>
          <a:xfrm>
            <a:off x="4588862" y="2654307"/>
            <a:ext cx="1559169" cy="574431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loadfiles</a:t>
            </a:r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D6FBD03-332A-A3ED-3010-FCB14E16643F}"/>
              </a:ext>
            </a:extLst>
          </p:cNvPr>
          <p:cNvSpPr/>
          <p:nvPr/>
        </p:nvSpPr>
        <p:spPr>
          <a:xfrm>
            <a:off x="6608554" y="2629782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Video1.mp4</a:t>
            </a: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031AD9B-2A1E-EB89-FFA0-6A5116CA5FDE}"/>
              </a:ext>
            </a:extLst>
          </p:cNvPr>
          <p:cNvSpPr/>
          <p:nvPr/>
        </p:nvSpPr>
        <p:spPr>
          <a:xfrm>
            <a:off x="7938514" y="2444945"/>
            <a:ext cx="1559169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Video2.avi</a:t>
            </a:r>
            <a:endParaRPr lang="ru-RU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5E12B49-C90E-0140-C442-87D3330126D2}"/>
              </a:ext>
            </a:extLst>
          </p:cNvPr>
          <p:cNvSpPr/>
          <p:nvPr/>
        </p:nvSpPr>
        <p:spPr>
          <a:xfrm>
            <a:off x="9332466" y="2220941"/>
            <a:ext cx="1725045" cy="5744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Video2_rez.mp4</a:t>
            </a:r>
            <a:endParaRPr lang="ru-RU" dirty="0"/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93CA0B0D-3FF2-A60B-D5D4-79F8EA058426}"/>
              </a:ext>
            </a:extLst>
          </p:cNvPr>
          <p:cNvCxnSpPr/>
          <p:nvPr/>
        </p:nvCxnSpPr>
        <p:spPr>
          <a:xfrm>
            <a:off x="6148031" y="2983811"/>
            <a:ext cx="4597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76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141742-A2C2-42DA-6FA1-AD581BF6961A}"/>
              </a:ext>
            </a:extLst>
          </p:cNvPr>
          <p:cNvSpPr txBox="1"/>
          <p:nvPr/>
        </p:nvSpPr>
        <p:spPr>
          <a:xfrm>
            <a:off x="2924972" y="135284"/>
            <a:ext cx="6342056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</a:t>
            </a:r>
            <a:r>
              <a:rPr lang="ru-RU" sz="2400" b="1" dirty="0"/>
              <a:t>-приложение</a:t>
            </a:r>
            <a:r>
              <a:rPr lang="en-US" sz="2400" b="1" dirty="0"/>
              <a:t>. </a:t>
            </a:r>
            <a:r>
              <a:rPr lang="ru-RU" sz="2400" b="1" dirty="0"/>
              <a:t>Загрузка файла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F8FCBA-5CDA-2661-E365-D9AA735EA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81" y="888999"/>
            <a:ext cx="10785104" cy="58419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F1B3FE-06CE-953A-CE9B-92E8A1B8A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3" y="1053122"/>
            <a:ext cx="11049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8C3D5E-826B-84AF-4303-CC1AA2D5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3" y="918816"/>
            <a:ext cx="9741876" cy="580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5ED8F-245D-FF9C-EF02-A864361CC315}"/>
              </a:ext>
            </a:extLst>
          </p:cNvPr>
          <p:cNvSpPr txBox="1"/>
          <p:nvPr/>
        </p:nvSpPr>
        <p:spPr>
          <a:xfrm>
            <a:off x="2924971" y="135284"/>
            <a:ext cx="7274105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</a:t>
            </a:r>
            <a:r>
              <a:rPr lang="ru-RU" sz="2400" b="1" dirty="0"/>
              <a:t>-приложение. Файл загружен, его просмотр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F339C-45E4-CBDE-C5A6-498900FDA836}"/>
              </a:ext>
            </a:extLst>
          </p:cNvPr>
          <p:cNvSpPr txBox="1"/>
          <p:nvPr/>
        </p:nvSpPr>
        <p:spPr>
          <a:xfrm>
            <a:off x="10034954" y="1395046"/>
            <a:ext cx="1817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Форма загружаемых видео: </a:t>
            </a:r>
            <a:r>
              <a:rPr lang="en-US" dirty="0"/>
              <a:t>mp4, </a:t>
            </a:r>
            <a:r>
              <a:rPr lang="en-US" dirty="0" err="1"/>
              <a:t>avi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49C2F-57A2-F42B-ECCC-F8B69C6D6B82}"/>
              </a:ext>
            </a:extLst>
          </p:cNvPr>
          <p:cNvSpPr txBox="1"/>
          <p:nvPr/>
        </p:nvSpPr>
        <p:spPr>
          <a:xfrm>
            <a:off x="10034954" y="2505670"/>
            <a:ext cx="1817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Avi </a:t>
            </a:r>
            <a:r>
              <a:rPr lang="ru-RU" dirty="0"/>
              <a:t>автоматически преобразуется в формат </a:t>
            </a:r>
            <a:r>
              <a:rPr lang="en-US" dirty="0"/>
              <a:t>mp4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23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9F453D-81F8-51AD-CCDE-B86F229789C9}"/>
              </a:ext>
            </a:extLst>
          </p:cNvPr>
          <p:cNvSpPr txBox="1"/>
          <p:nvPr/>
        </p:nvSpPr>
        <p:spPr>
          <a:xfrm>
            <a:off x="492369" y="135284"/>
            <a:ext cx="11207262" cy="83099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</a:t>
            </a:r>
            <a:r>
              <a:rPr lang="ru-RU" sz="2400" b="1" dirty="0"/>
              <a:t>-приложение. Детекция начата, сохранение нарушителей на сервере, отображение нарушителей на сайте, отправка нарушителей в телеграмм-бот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70B7DF-DCA8-416D-7DBC-26C94AEE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1151793"/>
            <a:ext cx="8932983" cy="54483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75EFCA0-642E-DF39-B291-DE07DE70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15" y="1151792"/>
            <a:ext cx="2612270" cy="54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34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961FBC-7EA7-6B79-29D1-F6608897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837223"/>
            <a:ext cx="10902462" cy="590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8579F-CE94-805D-7347-218931234582}"/>
              </a:ext>
            </a:extLst>
          </p:cNvPr>
          <p:cNvSpPr txBox="1"/>
          <p:nvPr/>
        </p:nvSpPr>
        <p:spPr>
          <a:xfrm>
            <a:off x="492369" y="135284"/>
            <a:ext cx="11207262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</a:t>
            </a:r>
            <a:r>
              <a:rPr lang="ru-RU" sz="2400" b="1" dirty="0"/>
              <a:t>-приложение. Детекция завершена, просмотр обработанного видео-файла</a:t>
            </a:r>
          </a:p>
        </p:txBody>
      </p:sp>
    </p:spTree>
    <p:extLst>
      <p:ext uri="{BB962C8B-B14F-4D97-AF65-F5344CB8AC3E}">
        <p14:creationId xmlns:p14="http://schemas.microsoft.com/office/powerpoint/2010/main" val="112235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4-01-30 00-41-55-058">
            <a:hlinkClick r:id="" action="ppaction://media"/>
            <a:extLst>
              <a:ext uri="{FF2B5EF4-FFF2-40B4-BE49-F238E27FC236}">
                <a16:creationId xmlns:a16="http://schemas.microsoft.com/office/drawing/2014/main" id="{9D24E00C-22A0-050E-2511-B44BF936D4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286" y="581452"/>
            <a:ext cx="11111675" cy="523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4-01-30 00-53-59-941">
            <a:hlinkClick r:id="" action="ppaction://media"/>
            <a:extLst>
              <a:ext uri="{FF2B5EF4-FFF2-40B4-BE49-F238E27FC236}">
                <a16:creationId xmlns:a16="http://schemas.microsoft.com/office/drawing/2014/main" id="{5145C1FD-8359-20BC-3E6A-BF8A608AD9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277" y="492369"/>
            <a:ext cx="11194289" cy="527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A9224AE-6362-31CF-42BE-E2D40B01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91" y="760590"/>
            <a:ext cx="7781925" cy="586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FA22B-B229-7830-9890-E5747A0C3F40}"/>
              </a:ext>
            </a:extLst>
          </p:cNvPr>
          <p:cNvSpPr txBox="1"/>
          <p:nvPr/>
        </p:nvSpPr>
        <p:spPr>
          <a:xfrm>
            <a:off x="492986" y="2139194"/>
            <a:ext cx="3196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 </a:t>
            </a:r>
            <a:r>
              <a:rPr lang="ru-RU" sz="2400" dirty="0"/>
              <a:t>класса:</a:t>
            </a:r>
          </a:p>
          <a:p>
            <a:pPr marL="342900" indent="-342900">
              <a:buAutoNum type="arabicPeriod"/>
            </a:pPr>
            <a:r>
              <a:rPr lang="ru-RU" sz="2400" dirty="0"/>
              <a:t>Человек</a:t>
            </a:r>
          </a:p>
          <a:p>
            <a:pPr marL="342900" indent="-342900">
              <a:buAutoNum type="arabicPeriod"/>
            </a:pPr>
            <a:r>
              <a:rPr lang="ru-RU" sz="2400" dirty="0"/>
              <a:t>Каска</a:t>
            </a:r>
          </a:p>
          <a:p>
            <a:pPr marL="342900" indent="-342900">
              <a:buAutoNum type="arabicPeriod"/>
            </a:pPr>
            <a:r>
              <a:rPr lang="ru-RU" sz="2400" dirty="0"/>
              <a:t>Голова без каски</a:t>
            </a:r>
          </a:p>
          <a:p>
            <a:pPr marL="342900" indent="-342900">
              <a:buAutoNum type="arabicPeriod"/>
            </a:pP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D4C08-C4A9-9481-521D-4C51BCEC166C}"/>
              </a:ext>
            </a:extLst>
          </p:cNvPr>
          <p:cNvSpPr txBox="1"/>
          <p:nvPr/>
        </p:nvSpPr>
        <p:spPr>
          <a:xfrm>
            <a:off x="3689191" y="230010"/>
            <a:ext cx="4546833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Создание </a:t>
            </a:r>
            <a:r>
              <a:rPr lang="ru-RU" sz="2400" dirty="0" err="1"/>
              <a:t>датасета</a:t>
            </a:r>
            <a:endParaRPr lang="ru-RU" sz="2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8221C4-ABBF-30D6-E8D3-FA967433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7" y="760590"/>
            <a:ext cx="6362700" cy="3857625"/>
          </a:xfrm>
          <a:prstGeom prst="rect">
            <a:avLst/>
          </a:prstGeom>
          <a:effectLst>
            <a:glow rad="330200">
              <a:schemeClr val="accent1">
                <a:alpha val="40000"/>
              </a:schemeClr>
            </a:glo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4E003B-0BDA-020D-B5B9-86E7FC032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841" y="1207366"/>
            <a:ext cx="5447242" cy="4135376"/>
          </a:xfrm>
          <a:prstGeom prst="rect">
            <a:avLst/>
          </a:prstGeom>
          <a:effectLst>
            <a:glow rad="355600">
              <a:schemeClr val="accent1">
                <a:alpha val="40000"/>
              </a:schemeClr>
            </a:glo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4BD238-36FA-7A88-AA35-F49D4064F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760" y="2289124"/>
            <a:ext cx="5905850" cy="4407781"/>
          </a:xfrm>
          <a:prstGeom prst="rect">
            <a:avLst/>
          </a:prstGeom>
          <a:effectLst>
            <a:glow rad="279400">
              <a:schemeClr val="accent1">
                <a:alpha val="40000"/>
              </a:schemeClr>
            </a:glo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5783F1-8CB1-6EFB-2154-3F9C3212A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862" y="760590"/>
            <a:ext cx="7770305" cy="5853948"/>
          </a:xfrm>
          <a:prstGeom prst="rect">
            <a:avLst/>
          </a:prstGeom>
          <a:effectLst>
            <a:glow rad="4064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21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1ABAF-12CA-5DE4-48E1-5EE9F924F0BD}"/>
              </a:ext>
            </a:extLst>
          </p:cNvPr>
          <p:cNvSpPr txBox="1"/>
          <p:nvPr/>
        </p:nvSpPr>
        <p:spPr>
          <a:xfrm>
            <a:off x="3477853" y="1693644"/>
            <a:ext cx="4546833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Основная идея алгоритма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F2153-7CD6-6343-D8BE-C10829A2823C}"/>
              </a:ext>
            </a:extLst>
          </p:cNvPr>
          <p:cNvSpPr txBox="1"/>
          <p:nvPr/>
        </p:nvSpPr>
        <p:spPr>
          <a:xfrm>
            <a:off x="1163271" y="2363486"/>
            <a:ext cx="10255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1. Нахождение людей на кадре с помощью стандартной нейросети </a:t>
            </a:r>
            <a:r>
              <a:rPr lang="en-US" sz="2000" dirty="0"/>
              <a:t>yolo8</a:t>
            </a:r>
            <a:r>
              <a:rPr lang="ru-RU" sz="2000" dirty="0"/>
              <a:t> (</a:t>
            </a:r>
            <a:r>
              <a:rPr lang="ru-RU" sz="2000" b="0" i="0" dirty="0">
                <a:effectLst/>
              </a:rPr>
              <a:t>формирование списка детекций</a:t>
            </a:r>
            <a:r>
              <a:rPr lang="ru-RU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FF615-A6B2-AF60-9C04-CBC2AE274AA2}"/>
              </a:ext>
            </a:extLst>
          </p:cNvPr>
          <p:cNvSpPr txBox="1"/>
          <p:nvPr/>
        </p:nvSpPr>
        <p:spPr>
          <a:xfrm>
            <a:off x="1163271" y="4162629"/>
            <a:ext cx="9774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  <a:r>
              <a:rPr lang="ru-RU" sz="2000" dirty="0"/>
              <a:t>. Вырезание </a:t>
            </a:r>
            <a:r>
              <a:rPr lang="en-US" sz="2000" dirty="0"/>
              <a:t>bounding box </a:t>
            </a:r>
            <a:r>
              <a:rPr lang="ru-RU" sz="2000" dirty="0"/>
              <a:t>для каждого объекта и применение к этому изображению </a:t>
            </a:r>
            <a:r>
              <a:rPr lang="ru-RU" sz="2000" dirty="0" err="1"/>
              <a:t>нейросетки</a:t>
            </a:r>
            <a:r>
              <a:rPr lang="ru-RU" sz="2000" dirty="0"/>
              <a:t>, обученной на нашем </a:t>
            </a:r>
            <a:r>
              <a:rPr lang="ru-RU" sz="2000" dirty="0" err="1"/>
              <a:t>датасете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ADF42-5E84-E729-763A-84C552D8CB3E}"/>
              </a:ext>
            </a:extLst>
          </p:cNvPr>
          <p:cNvSpPr txBox="1"/>
          <p:nvPr/>
        </p:nvSpPr>
        <p:spPr>
          <a:xfrm>
            <a:off x="1163270" y="5256092"/>
            <a:ext cx="10489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  <a:r>
              <a:rPr lang="ru-RU" sz="2000" dirty="0"/>
              <a:t>. Нейросеть ищет головы без касок</a:t>
            </a:r>
            <a:r>
              <a:rPr lang="en-US" sz="2000" dirty="0"/>
              <a:t>.</a:t>
            </a:r>
            <a:r>
              <a:rPr lang="ru-RU" sz="2000" dirty="0"/>
              <a:t> Если такие есть, то смотрит есть ли такой </a:t>
            </a:r>
            <a:r>
              <a:rPr lang="en-US" sz="2000" dirty="0" err="1"/>
              <a:t>id_person</a:t>
            </a:r>
            <a:r>
              <a:rPr lang="ru-RU" sz="2000" dirty="0"/>
              <a:t> в массиве, если нет, то нарушитель сохраняется в заданную директорию и </a:t>
            </a:r>
            <a:r>
              <a:rPr lang="en-US" sz="2000" dirty="0" err="1"/>
              <a:t>id_person</a:t>
            </a:r>
            <a:r>
              <a:rPr lang="en-US" sz="2000" dirty="0"/>
              <a:t> </a:t>
            </a:r>
            <a:r>
              <a:rPr lang="ru-RU" sz="2000" dirty="0"/>
              <a:t>сохраняется в массиве, в противном случае ничего не происходит</a:t>
            </a:r>
          </a:p>
          <a:p>
            <a:r>
              <a:rPr lang="ru-RU" sz="2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E5738-14DC-3973-9FB8-7A405D8D6C88}"/>
              </a:ext>
            </a:extLst>
          </p:cNvPr>
          <p:cNvSpPr txBox="1"/>
          <p:nvPr/>
        </p:nvSpPr>
        <p:spPr>
          <a:xfrm>
            <a:off x="681952" y="3346165"/>
            <a:ext cx="8235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ru-RU" sz="2000" dirty="0"/>
              <a:t>2. </a:t>
            </a:r>
            <a:r>
              <a:rPr lang="ru-RU" sz="2000" b="0" i="0" dirty="0">
                <a:effectLst/>
              </a:rPr>
              <a:t>Передача списка детекций в трекер (получение </a:t>
            </a:r>
            <a:r>
              <a:rPr lang="en-US" sz="2000" b="0" i="0" dirty="0">
                <a:effectLst/>
              </a:rPr>
              <a:t>id</a:t>
            </a:r>
            <a:r>
              <a:rPr lang="ru-RU" sz="2000" b="0" i="0" dirty="0">
                <a:effectLst/>
              </a:rPr>
              <a:t>_</a:t>
            </a:r>
            <a:r>
              <a:rPr lang="en-US" sz="2000" b="0" i="0" dirty="0">
                <a:effectLst/>
              </a:rPr>
              <a:t>person</a:t>
            </a:r>
            <a:r>
              <a:rPr lang="ru-RU" sz="2000" b="0" i="0" dirty="0">
                <a:effectLst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DA10E-1D6C-7E44-EC5F-CE298096471B}"/>
              </a:ext>
            </a:extLst>
          </p:cNvPr>
          <p:cNvSpPr txBox="1"/>
          <p:nvPr/>
        </p:nvSpPr>
        <p:spPr>
          <a:xfrm>
            <a:off x="3477853" y="178766"/>
            <a:ext cx="4546833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BDA7-99D7-FA47-254A-FEB5DEE31056}"/>
              </a:ext>
            </a:extLst>
          </p:cNvPr>
          <p:cNvSpPr txBox="1"/>
          <p:nvPr/>
        </p:nvSpPr>
        <p:spPr>
          <a:xfrm>
            <a:off x="1163271" y="848608"/>
            <a:ext cx="10255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Найти на видео нарушителя и зафиксировать его 1 раз</a:t>
            </a:r>
          </a:p>
        </p:txBody>
      </p:sp>
    </p:spTree>
    <p:extLst>
      <p:ext uri="{BB962C8B-B14F-4D97-AF65-F5344CB8AC3E}">
        <p14:creationId xmlns:p14="http://schemas.microsoft.com/office/powerpoint/2010/main" val="75526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F0C46399-3196-ACF9-5452-2EF9DEB9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00" y="4042001"/>
            <a:ext cx="1154083" cy="27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0233AEC-70EC-685C-C36B-83367526C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92" y="3987143"/>
            <a:ext cx="1243055" cy="295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30E7BC0-430A-BF3E-4C8A-2A56A405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83" y="3808602"/>
            <a:ext cx="1501542" cy="295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85AA3D3-15E2-80A2-18B1-45A8662D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2" y="1723282"/>
            <a:ext cx="4876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EBDB0-4B86-96D1-BD49-42D84BF39009}"/>
              </a:ext>
            </a:extLst>
          </p:cNvPr>
          <p:cNvSpPr txBox="1"/>
          <p:nvPr/>
        </p:nvSpPr>
        <p:spPr>
          <a:xfrm>
            <a:off x="124742" y="213263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Нахождение людей на кадре с помощью стандартной нейросети </a:t>
            </a:r>
            <a:r>
              <a:rPr lang="en-US" b="1" dirty="0"/>
              <a:t>yolo8</a:t>
            </a:r>
            <a:r>
              <a:rPr lang="ru-RU" b="1" dirty="0"/>
              <a:t> (</a:t>
            </a:r>
            <a:r>
              <a:rPr lang="ru-RU" b="1" i="0" dirty="0">
                <a:effectLst/>
              </a:rPr>
              <a:t>формирование списка детекций</a:t>
            </a:r>
            <a:r>
              <a:rPr lang="ru-RU" b="1" dirty="0"/>
              <a:t>)</a:t>
            </a:r>
          </a:p>
        </p:txBody>
      </p:sp>
      <p:pic>
        <p:nvPicPr>
          <p:cNvPr id="2076" name="Picture 28">
            <a:extLst>
              <a:ext uri="{FF2B5EF4-FFF2-40B4-BE49-F238E27FC236}">
                <a16:creationId xmlns:a16="http://schemas.microsoft.com/office/drawing/2014/main" id="{D99A4A42-9A5F-C78E-9232-F07DFF9A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760" y="95819"/>
            <a:ext cx="17907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94675CB-E414-1491-F861-BEAF1115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78" y="95819"/>
            <a:ext cx="15144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EC93692-EF20-95B7-24E3-9923729A7D41}"/>
              </a:ext>
            </a:extLst>
          </p:cNvPr>
          <p:cNvCxnSpPr/>
          <p:nvPr/>
        </p:nvCxnSpPr>
        <p:spPr>
          <a:xfrm flipV="1">
            <a:off x="922789" y="3429000"/>
            <a:ext cx="4882393" cy="1151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0093A63-2A8C-129C-99F8-D7A057FA074F}"/>
              </a:ext>
            </a:extLst>
          </p:cNvPr>
          <p:cNvCxnSpPr>
            <a:cxnSpLocks/>
          </p:cNvCxnSpPr>
          <p:nvPr/>
        </p:nvCxnSpPr>
        <p:spPr>
          <a:xfrm flipV="1">
            <a:off x="670288" y="2516697"/>
            <a:ext cx="6762358" cy="1648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00401A-61DC-DEE9-2C00-E64D3274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371" y="95819"/>
            <a:ext cx="16383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200AA30-F71C-46C2-01D0-AB9109B42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580" y="3147487"/>
            <a:ext cx="1767386" cy="36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0D18545B-9A37-0EEB-6115-381BCFF6BDE9}"/>
              </a:ext>
            </a:extLst>
          </p:cNvPr>
          <p:cNvCxnSpPr>
            <a:cxnSpLocks/>
          </p:cNvCxnSpPr>
          <p:nvPr/>
        </p:nvCxnSpPr>
        <p:spPr>
          <a:xfrm flipV="1">
            <a:off x="1441705" y="2325895"/>
            <a:ext cx="8356636" cy="1762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FB46C49-A40C-4E18-DBBB-32D121DEE3BC}"/>
              </a:ext>
            </a:extLst>
          </p:cNvPr>
          <p:cNvCxnSpPr>
            <a:cxnSpLocks/>
          </p:cNvCxnSpPr>
          <p:nvPr/>
        </p:nvCxnSpPr>
        <p:spPr>
          <a:xfrm>
            <a:off x="922789" y="3719797"/>
            <a:ext cx="9827506" cy="1280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8A2B4F-1FE9-5AAF-9ED8-E9DB9981FAC6}"/>
              </a:ext>
            </a:extLst>
          </p:cNvPr>
          <p:cNvCxnSpPr>
            <a:cxnSpLocks/>
          </p:cNvCxnSpPr>
          <p:nvPr/>
        </p:nvCxnSpPr>
        <p:spPr>
          <a:xfrm>
            <a:off x="1620474" y="4548337"/>
            <a:ext cx="4391636" cy="768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49EC94F-768A-71F5-A43F-21989A79EDD5}"/>
              </a:ext>
            </a:extLst>
          </p:cNvPr>
          <p:cNvCxnSpPr>
            <a:cxnSpLocks/>
          </p:cNvCxnSpPr>
          <p:nvPr/>
        </p:nvCxnSpPr>
        <p:spPr>
          <a:xfrm>
            <a:off x="1898841" y="4189823"/>
            <a:ext cx="5456862" cy="976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E9D7E94-753F-FC30-FC47-BB9B6ACB1DB8}"/>
              </a:ext>
            </a:extLst>
          </p:cNvPr>
          <p:cNvCxnSpPr>
            <a:cxnSpLocks/>
          </p:cNvCxnSpPr>
          <p:nvPr/>
        </p:nvCxnSpPr>
        <p:spPr>
          <a:xfrm>
            <a:off x="1439217" y="3449741"/>
            <a:ext cx="7416284" cy="1051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02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C1DEE7E-4592-E160-4CDA-0944DE5F6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6" y="171319"/>
            <a:ext cx="16097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8">
            <a:extLst>
              <a:ext uri="{FF2B5EF4-FFF2-40B4-BE49-F238E27FC236}">
                <a16:creationId xmlns:a16="http://schemas.microsoft.com/office/drawing/2014/main" id="{48232842-4200-DD97-E32A-A2872B3B2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16" y="183900"/>
            <a:ext cx="17907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6FD8B9C-A9A2-CBC4-B309-96521D85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89" y="171318"/>
            <a:ext cx="20193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2D44D52-B451-179D-BD04-B99C3DBE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7" y="2739005"/>
            <a:ext cx="16764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1B6B266-670A-64AA-26FF-F3213A23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44" y="2739004"/>
            <a:ext cx="14001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EC082B6-C57E-9992-98DE-D2065499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35" y="2739003"/>
            <a:ext cx="19145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FE57939-3FF6-187B-4851-B0F6E5C18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92" y="3914775"/>
            <a:ext cx="1603095" cy="242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C82CF99-C63F-37A8-0082-67EC6CE8C3D5}"/>
              </a:ext>
            </a:extLst>
          </p:cNvPr>
          <p:cNvCxnSpPr>
            <a:cxnSpLocks/>
          </p:cNvCxnSpPr>
          <p:nvPr/>
        </p:nvCxnSpPr>
        <p:spPr>
          <a:xfrm>
            <a:off x="1442906" y="1543574"/>
            <a:ext cx="8678105" cy="11954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A24162E-1DE0-1603-0CCB-310AF1E7FC50}"/>
              </a:ext>
            </a:extLst>
          </p:cNvPr>
          <p:cNvCxnSpPr>
            <a:cxnSpLocks/>
          </p:cNvCxnSpPr>
          <p:nvPr/>
        </p:nvCxnSpPr>
        <p:spPr>
          <a:xfrm>
            <a:off x="3080639" y="2459372"/>
            <a:ext cx="7040372" cy="483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40DDE85-656C-6356-8B7F-3D8783BE3E2C}"/>
              </a:ext>
            </a:extLst>
          </p:cNvPr>
          <p:cNvCxnSpPr>
            <a:cxnSpLocks/>
          </p:cNvCxnSpPr>
          <p:nvPr/>
        </p:nvCxnSpPr>
        <p:spPr>
          <a:xfrm>
            <a:off x="5188328" y="457897"/>
            <a:ext cx="1313964" cy="142752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3354235-9125-5ED3-76D9-524608FE2350}"/>
              </a:ext>
            </a:extLst>
          </p:cNvPr>
          <p:cNvCxnSpPr>
            <a:cxnSpLocks/>
          </p:cNvCxnSpPr>
          <p:nvPr/>
        </p:nvCxnSpPr>
        <p:spPr>
          <a:xfrm flipH="1">
            <a:off x="5188328" y="427839"/>
            <a:ext cx="1162138" cy="144255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8B6812F-002B-938C-1F0C-C66A6C1BB5DF}"/>
              </a:ext>
            </a:extLst>
          </p:cNvPr>
          <p:cNvCxnSpPr>
            <a:cxnSpLocks/>
          </p:cNvCxnSpPr>
          <p:nvPr/>
        </p:nvCxnSpPr>
        <p:spPr>
          <a:xfrm flipV="1">
            <a:off x="1430344" y="3127957"/>
            <a:ext cx="8690667" cy="13101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49D9FC6-C5D6-54FD-FD6E-D8BE5389EA15}"/>
              </a:ext>
            </a:extLst>
          </p:cNvPr>
          <p:cNvCxnSpPr>
            <a:cxnSpLocks/>
          </p:cNvCxnSpPr>
          <p:nvPr/>
        </p:nvCxnSpPr>
        <p:spPr>
          <a:xfrm flipV="1">
            <a:off x="5454242" y="3312951"/>
            <a:ext cx="4666769" cy="2191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E65C71C-9589-B5E8-E761-3B23442D4FDB}"/>
              </a:ext>
            </a:extLst>
          </p:cNvPr>
          <p:cNvCxnSpPr>
            <a:cxnSpLocks/>
          </p:cNvCxnSpPr>
          <p:nvPr/>
        </p:nvCxnSpPr>
        <p:spPr>
          <a:xfrm flipV="1">
            <a:off x="3426456" y="3242650"/>
            <a:ext cx="6694555" cy="2005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D60FC4C-77BE-A5DD-90DD-2E284087C72A}"/>
              </a:ext>
            </a:extLst>
          </p:cNvPr>
          <p:cNvCxnSpPr>
            <a:cxnSpLocks/>
          </p:cNvCxnSpPr>
          <p:nvPr/>
        </p:nvCxnSpPr>
        <p:spPr>
          <a:xfrm flipV="1">
            <a:off x="7368767" y="3429000"/>
            <a:ext cx="2752244" cy="1706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Прямоугольник: один усеченный угол 27">
            <a:extLst>
              <a:ext uri="{FF2B5EF4-FFF2-40B4-BE49-F238E27FC236}">
                <a16:creationId xmlns:a16="http://schemas.microsoft.com/office/drawing/2014/main" id="{D3B7D74D-CEC3-EA69-4835-20F65586740A}"/>
              </a:ext>
            </a:extLst>
          </p:cNvPr>
          <p:cNvSpPr/>
          <p:nvPr/>
        </p:nvSpPr>
        <p:spPr>
          <a:xfrm>
            <a:off x="10123239" y="2625449"/>
            <a:ext cx="1875945" cy="1005016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Выбранная директория</a:t>
            </a:r>
          </a:p>
        </p:txBody>
      </p:sp>
    </p:spTree>
    <p:extLst>
      <p:ext uri="{BB962C8B-B14F-4D97-AF65-F5344CB8AC3E}">
        <p14:creationId xmlns:p14="http://schemas.microsoft.com/office/powerpoint/2010/main" val="159979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CCCBE0-E48D-F6A8-4857-55E2E3579883}"/>
              </a:ext>
            </a:extLst>
          </p:cNvPr>
          <p:cNvSpPr txBox="1"/>
          <p:nvPr/>
        </p:nvSpPr>
        <p:spPr>
          <a:xfrm>
            <a:off x="251668" y="316290"/>
            <a:ext cx="529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Основная проблема алгоритма: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165D9-452B-C10B-EF3A-4D8A467F956D}"/>
              </a:ext>
            </a:extLst>
          </p:cNvPr>
          <p:cNvSpPr txBox="1"/>
          <p:nvPr/>
        </p:nvSpPr>
        <p:spPr>
          <a:xfrm>
            <a:off x="251668" y="736856"/>
            <a:ext cx="11560031" cy="4616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/>
              <a:t>Нейросеть, обученная на нашем </a:t>
            </a:r>
            <a:r>
              <a:rPr lang="ru-RU" sz="2400" b="1" dirty="0" err="1"/>
              <a:t>датасете</a:t>
            </a:r>
            <a:r>
              <a:rPr lang="ru-RU" sz="2400" b="1" dirty="0"/>
              <a:t>, не работает с вырезанными картинками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97DA7-EE1B-DE82-506E-BC2113D01CEA}"/>
              </a:ext>
            </a:extLst>
          </p:cNvPr>
          <p:cNvSpPr txBox="1"/>
          <p:nvPr/>
        </p:nvSpPr>
        <p:spPr>
          <a:xfrm>
            <a:off x="3450256" y="1317031"/>
            <a:ext cx="3713942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Создание нового </a:t>
            </a:r>
            <a:r>
              <a:rPr lang="ru-RU" sz="2400" b="1" dirty="0" err="1"/>
              <a:t>датасета</a:t>
            </a:r>
            <a:endParaRPr lang="ru-RU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035DD1-6DA9-76F1-D4D4-7DAD8B9D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93" y="1964933"/>
            <a:ext cx="19145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9F1BFB-1B34-359D-E832-9BBD826A5719}"/>
              </a:ext>
            </a:extLst>
          </p:cNvPr>
          <p:cNvSpPr txBox="1"/>
          <p:nvPr/>
        </p:nvSpPr>
        <p:spPr>
          <a:xfrm>
            <a:off x="251668" y="2163257"/>
            <a:ext cx="8970947" cy="41857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Инициализация</a:t>
            </a:r>
            <a:endParaRPr lang="ru-RU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Установка пути к директории с аннотациями и изображениями.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Определение класса объекта для извлечения.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Просмотр файлов аннотаций</a:t>
            </a:r>
            <a:endParaRPr lang="ru-RU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Перебор всех файлов аннотаций в указанной директории.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Чтение аннотаций в формате YOLO и фильтрация по заданному классу.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Обработка изображений и аннотаций</a:t>
            </a:r>
            <a:endParaRPr lang="ru-RU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каждой выбранной аннотации: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Создание новых директорий для аннотаций и изображений.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Создание нового файла аннотации для каждого выделенного объекта.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Проверка пересечений между разными классами объектов и корректировка аннотаций.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Создание вырезанных изображений</a:t>
            </a:r>
            <a:endParaRPr lang="ru-RU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каждой выбранной аннотации: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Чтение соответствующего исходного изображения.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Вырезание объекта на основе координат </a:t>
            </a:r>
            <a:r>
              <a:rPr lang="ru-RU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bounding</a:t>
            </a: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Сохранение вырезанного изображения в новом файле.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Запись обновлённых аннотаций</a:t>
            </a:r>
            <a:endParaRPr lang="ru-RU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оординаты и размеры </a:t>
            </a:r>
            <a:r>
              <a:rPr lang="ru-RU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bounding</a:t>
            </a: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ru-RU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пересчитываются и записываются в новый файл аннотации.</a:t>
            </a:r>
          </a:p>
        </p:txBody>
      </p:sp>
    </p:spTree>
    <p:extLst>
      <p:ext uri="{BB962C8B-B14F-4D97-AF65-F5344CB8AC3E}">
        <p14:creationId xmlns:p14="http://schemas.microsoft.com/office/powerpoint/2010/main" val="157593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8480B0-8E72-174C-0AC8-B5FE17CA7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39" y="2863108"/>
            <a:ext cx="4015006" cy="314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004ABA7-C7FD-E194-4E4B-AD973ADE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80" y="279297"/>
            <a:ext cx="3376312" cy="269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8030E46-AFB7-7DFA-A47E-9429C3E60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22" y="279297"/>
            <a:ext cx="3376313" cy="273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A13CA34-F324-C402-9A07-2A9B963B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122" y="3351365"/>
            <a:ext cx="3376314" cy="273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029847-A9D0-780B-BC01-880BC0B114B9}"/>
              </a:ext>
            </a:extLst>
          </p:cNvPr>
          <p:cNvSpPr txBox="1"/>
          <p:nvPr/>
        </p:nvSpPr>
        <p:spPr>
          <a:xfrm>
            <a:off x="1130217" y="845189"/>
            <a:ext cx="2476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Courier New" panose="02070309020205020404" pitchFamily="49" charset="0"/>
              </a:rPr>
              <a:t>train_test_split</a:t>
            </a:r>
            <a:endParaRPr lang="en-US" b="1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2F34B-3627-FED0-6AD1-5B4EC5DA7CEA}"/>
              </a:ext>
            </a:extLst>
          </p:cNvPr>
          <p:cNvSpPr txBox="1"/>
          <p:nvPr/>
        </p:nvSpPr>
        <p:spPr>
          <a:xfrm>
            <a:off x="511671" y="279297"/>
            <a:ext cx="3713942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Создание нового </a:t>
            </a:r>
            <a:r>
              <a:rPr lang="ru-RU" sz="2400" b="1" dirty="0" err="1"/>
              <a:t>датасета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84553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87B6D6F-252E-57DC-BA1C-D886C60E3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856" y="2646458"/>
            <a:ext cx="3171920" cy="31719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3C2177-D944-8E1A-9280-FC21C79C0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1" y="676034"/>
            <a:ext cx="3485310" cy="23235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4560FD-7667-8820-C8D5-451CF3E45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8" y="676034"/>
            <a:ext cx="3485310" cy="23235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874625-8A6B-589F-871A-6CC31ECDE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1" y="3193389"/>
            <a:ext cx="3329655" cy="22197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6EB9A5-95EF-1D32-DEB7-E1F0D802B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13" y="671940"/>
            <a:ext cx="3485310" cy="2323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E597A-AB38-C837-FEA1-6B9C7276C053}"/>
              </a:ext>
            </a:extLst>
          </p:cNvPr>
          <p:cNvSpPr txBox="1"/>
          <p:nvPr/>
        </p:nvSpPr>
        <p:spPr>
          <a:xfrm>
            <a:off x="2924972" y="135284"/>
            <a:ext cx="6342056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Обучение модели </a:t>
            </a:r>
            <a:r>
              <a:rPr lang="en-US" sz="2400" b="1" dirty="0"/>
              <a:t>yolo8 </a:t>
            </a:r>
            <a:r>
              <a:rPr lang="ru-RU" sz="2400" b="1" dirty="0"/>
              <a:t>на своем </a:t>
            </a:r>
            <a:r>
              <a:rPr lang="ru-RU" sz="2400" b="1" dirty="0" err="1"/>
              <a:t>датасете</a:t>
            </a:r>
            <a:endParaRPr lang="ru-RU" sz="2400" b="1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2EB3FA-16B0-2059-757C-38B3948EF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61" y="3607127"/>
            <a:ext cx="6343839" cy="31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87F2BC-E189-ED02-651E-FD570A64CFF4}"/>
              </a:ext>
            </a:extLst>
          </p:cNvPr>
          <p:cNvSpPr txBox="1"/>
          <p:nvPr/>
        </p:nvSpPr>
        <p:spPr>
          <a:xfrm>
            <a:off x="2563208" y="165519"/>
            <a:ext cx="6850421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Основные шаги по реализации алгоритма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820A4A-F841-73F6-423D-05DC8CE448B9}"/>
              </a:ext>
            </a:extLst>
          </p:cNvPr>
          <p:cNvSpPr/>
          <p:nvPr/>
        </p:nvSpPr>
        <p:spPr>
          <a:xfrm>
            <a:off x="468923" y="797168"/>
            <a:ext cx="2203938" cy="926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Нейросеть с трекером </a:t>
            </a:r>
            <a:r>
              <a:rPr lang="en-US" dirty="0"/>
              <a:t>yolo8</a:t>
            </a:r>
            <a:r>
              <a:rPr lang="ru-RU" dirty="0"/>
              <a:t> ищет людей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343347-2C49-73A7-0AF0-26D3EB13696D}"/>
              </a:ext>
            </a:extLst>
          </p:cNvPr>
          <p:cNvSpPr/>
          <p:nvPr/>
        </p:nvSpPr>
        <p:spPr>
          <a:xfrm>
            <a:off x="2708611" y="1878622"/>
            <a:ext cx="2203938" cy="80889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Bounding-box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59A575B-11EC-2EB0-FDED-E4898A69E74E}"/>
              </a:ext>
            </a:extLst>
          </p:cNvPr>
          <p:cNvSpPr/>
          <p:nvPr/>
        </p:nvSpPr>
        <p:spPr>
          <a:xfrm>
            <a:off x="4886448" y="2883877"/>
            <a:ext cx="2662099" cy="80889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Нейросеть, обученная на </a:t>
            </a:r>
            <a:r>
              <a:rPr lang="en-US" dirty="0"/>
              <a:t>yolo8</a:t>
            </a:r>
            <a:r>
              <a:rPr lang="ru-RU" dirty="0"/>
              <a:t> на новом </a:t>
            </a:r>
            <a:r>
              <a:rPr lang="ru-RU" dirty="0" err="1"/>
              <a:t>датасете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AB11BC9-E1F0-CA0E-B0E0-32ADF1971D3F}"/>
              </a:ext>
            </a:extLst>
          </p:cNvPr>
          <p:cNvSpPr/>
          <p:nvPr/>
        </p:nvSpPr>
        <p:spPr>
          <a:xfrm>
            <a:off x="7009287" y="4006361"/>
            <a:ext cx="2203938" cy="80889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Область без каски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040729-0EB7-34EB-F525-48D957DDC966}"/>
              </a:ext>
            </a:extLst>
          </p:cNvPr>
          <p:cNvSpPr/>
          <p:nvPr/>
        </p:nvSpPr>
        <p:spPr>
          <a:xfrm>
            <a:off x="8380887" y="5278313"/>
            <a:ext cx="3213236" cy="119575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Сохранение изображения это человека на сервере и отправка в </a:t>
            </a:r>
            <a:r>
              <a:rPr lang="en-US" dirty="0"/>
              <a:t>telegram</a:t>
            </a:r>
            <a:r>
              <a:rPr lang="ru-RU" dirty="0"/>
              <a:t>-бота</a:t>
            </a: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6A6F285B-C22E-8886-312D-A4DF230B1997}"/>
              </a:ext>
            </a:extLst>
          </p:cNvPr>
          <p:cNvSpPr/>
          <p:nvPr/>
        </p:nvSpPr>
        <p:spPr>
          <a:xfrm>
            <a:off x="1570892" y="1821403"/>
            <a:ext cx="902097" cy="461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A1D43381-9AF4-8454-DB1F-4491F206E5F9}"/>
              </a:ext>
            </a:extLst>
          </p:cNvPr>
          <p:cNvSpPr/>
          <p:nvPr/>
        </p:nvSpPr>
        <p:spPr>
          <a:xfrm>
            <a:off x="3810580" y="3057490"/>
            <a:ext cx="902097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BEFBDA0C-1D1A-50FB-4C01-3AB081784913}"/>
              </a:ext>
            </a:extLst>
          </p:cNvPr>
          <p:cNvSpPr/>
          <p:nvPr/>
        </p:nvSpPr>
        <p:spPr>
          <a:xfrm>
            <a:off x="5988418" y="4179974"/>
            <a:ext cx="902097" cy="46166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FBCD5E57-A5B2-FF62-681B-9B6BC1CEC57C}"/>
              </a:ext>
            </a:extLst>
          </p:cNvPr>
          <p:cNvSpPr/>
          <p:nvPr/>
        </p:nvSpPr>
        <p:spPr>
          <a:xfrm>
            <a:off x="7478790" y="5718629"/>
            <a:ext cx="902097" cy="46166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201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395</TotalTime>
  <Words>461</Words>
  <Application>Microsoft Office PowerPoint</Application>
  <PresentationFormat>Широкоэкранный</PresentationFormat>
  <Paragraphs>77</Paragraphs>
  <Slides>16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Courier New</vt:lpstr>
      <vt:lpstr>Tw Cen MT</vt:lpstr>
      <vt:lpstr>Контур</vt:lpstr>
      <vt:lpstr>Обнаружение нарушителей без каски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Shelagurov Vladimir</dc:creator>
  <cp:lastModifiedBy>Shelagurov Vladimir</cp:lastModifiedBy>
  <cp:revision>28</cp:revision>
  <dcterms:created xsi:type="dcterms:W3CDTF">2024-01-09T12:32:12Z</dcterms:created>
  <dcterms:modified xsi:type="dcterms:W3CDTF">2024-01-29T22:11:30Z</dcterms:modified>
</cp:coreProperties>
</file>